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1" r:id="rId2"/>
    <p:sldId id="286" r:id="rId3"/>
    <p:sldId id="270" r:id="rId4"/>
    <p:sldId id="274" r:id="rId5"/>
    <p:sldId id="275" r:id="rId6"/>
    <p:sldId id="269" r:id="rId7"/>
    <p:sldId id="257" r:id="rId8"/>
    <p:sldId id="276" r:id="rId9"/>
    <p:sldId id="258" r:id="rId10"/>
    <p:sldId id="263" r:id="rId11"/>
    <p:sldId id="264" r:id="rId12"/>
    <p:sldId id="259" r:id="rId13"/>
    <p:sldId id="265" r:id="rId14"/>
    <p:sldId id="260" r:id="rId15"/>
    <p:sldId id="266" r:id="rId16"/>
    <p:sldId id="267" r:id="rId17"/>
    <p:sldId id="261" r:id="rId18"/>
    <p:sldId id="262" r:id="rId19"/>
    <p:sldId id="287" r:id="rId20"/>
    <p:sldId id="277" r:id="rId21"/>
    <p:sldId id="273" r:id="rId22"/>
    <p:sldId id="284" r:id="rId23"/>
    <p:sldId id="285" r:id="rId24"/>
    <p:sldId id="283" r:id="rId25"/>
    <p:sldId id="282" r:id="rId26"/>
    <p:sldId id="280" r:id="rId27"/>
    <p:sldId id="281" r:id="rId28"/>
    <p:sldId id="288" r:id="rId29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A0101D-A5E3-4A9A-BFEB-4063178F5BC5}">
          <p14:sldIdLst>
            <p14:sldId id="271"/>
            <p14:sldId id="286"/>
          </p14:sldIdLst>
        </p14:section>
        <p14:section name="Untitled Section" id="{4F021643-AA68-4732-BF36-5BC434A041F5}">
          <p14:sldIdLst>
            <p14:sldId id="270"/>
            <p14:sldId id="274"/>
            <p14:sldId id="275"/>
            <p14:sldId id="269"/>
            <p14:sldId id="257"/>
            <p14:sldId id="276"/>
            <p14:sldId id="258"/>
            <p14:sldId id="263"/>
            <p14:sldId id="264"/>
            <p14:sldId id="259"/>
            <p14:sldId id="265"/>
            <p14:sldId id="260"/>
            <p14:sldId id="266"/>
            <p14:sldId id="267"/>
            <p14:sldId id="261"/>
            <p14:sldId id="262"/>
            <p14:sldId id="287"/>
            <p14:sldId id="277"/>
            <p14:sldId id="273"/>
            <p14:sldId id="284"/>
            <p14:sldId id="285"/>
            <p14:sldId id="283"/>
            <p14:sldId id="282"/>
            <p14:sldId id="280"/>
            <p14:sldId id="281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A42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 autoAdjust="0"/>
    <p:restoredTop sz="93557" autoAdjust="0"/>
  </p:normalViewPr>
  <p:slideViewPr>
    <p:cSldViewPr snapToGrid="0">
      <p:cViewPr varScale="1">
        <p:scale>
          <a:sx n="63" d="100"/>
          <a:sy n="63" d="100"/>
        </p:scale>
        <p:origin x="1046" y="331"/>
      </p:cViewPr>
      <p:guideLst/>
    </p:cSldViewPr>
  </p:slideViewPr>
  <p:outlineViewPr>
    <p:cViewPr>
      <p:scale>
        <a:sx n="33" d="100"/>
        <a:sy n="33" d="100"/>
      </p:scale>
      <p:origin x="0" y="-152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56"/>
    </p:cViewPr>
  </p:sorterViewPr>
  <p:notesViewPr>
    <p:cSldViewPr snapToGrid="0">
      <p:cViewPr varScale="1">
        <p:scale>
          <a:sx n="47" d="100"/>
          <a:sy n="47" d="100"/>
        </p:scale>
        <p:origin x="2748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 Willis" userId="d054bf70394d5c0b" providerId="LiveId" clId="{21A76112-BBEB-4AAA-9CD6-C83CBD88585C}"/>
    <pc:docChg chg="modSld">
      <pc:chgData name="Margaret Willis" userId="d054bf70394d5c0b" providerId="LiveId" clId="{21A76112-BBEB-4AAA-9CD6-C83CBD88585C}" dt="2025-08-20T03:21:50.871" v="117" actId="20577"/>
      <pc:docMkLst>
        <pc:docMk/>
      </pc:docMkLst>
      <pc:sldChg chg="modSp mod">
        <pc:chgData name="Margaret Willis" userId="d054bf70394d5c0b" providerId="LiveId" clId="{21A76112-BBEB-4AAA-9CD6-C83CBD88585C}" dt="2025-08-20T03:10:37.978" v="102" actId="20577"/>
        <pc:sldMkLst>
          <pc:docMk/>
          <pc:sldMk cId="4223773110" sldId="262"/>
        </pc:sldMkLst>
        <pc:spChg chg="mod">
          <ac:chgData name="Margaret Willis" userId="d054bf70394d5c0b" providerId="LiveId" clId="{21A76112-BBEB-4AAA-9CD6-C83CBD88585C}" dt="2025-08-20T03:10:37.978" v="102" actId="20577"/>
          <ac:spMkLst>
            <pc:docMk/>
            <pc:sldMk cId="4223773110" sldId="262"/>
            <ac:spMk id="3" creationId="{5AA0ACA9-66D9-2C01-7596-A5D85B4B86AD}"/>
          </ac:spMkLst>
        </pc:spChg>
      </pc:sldChg>
      <pc:sldChg chg="modSp mod">
        <pc:chgData name="Margaret Willis" userId="d054bf70394d5c0b" providerId="LiveId" clId="{21A76112-BBEB-4AAA-9CD6-C83CBD88585C}" dt="2025-08-20T03:21:50.871" v="117" actId="20577"/>
        <pc:sldMkLst>
          <pc:docMk/>
          <pc:sldMk cId="2235595755" sldId="277"/>
        </pc:sldMkLst>
        <pc:spChg chg="mod">
          <ac:chgData name="Margaret Willis" userId="d054bf70394d5c0b" providerId="LiveId" clId="{21A76112-BBEB-4AAA-9CD6-C83CBD88585C}" dt="2025-08-20T03:21:50.871" v="117" actId="20577"/>
          <ac:spMkLst>
            <pc:docMk/>
            <pc:sldMk cId="2235595755" sldId="277"/>
            <ac:spMk id="3" creationId="{BE02C18B-2602-93D0-AD89-29C9371CE716}"/>
          </ac:spMkLst>
        </pc:spChg>
      </pc:sldChg>
      <pc:sldChg chg="modSp mod">
        <pc:chgData name="Margaret Willis" userId="d054bf70394d5c0b" providerId="LiveId" clId="{21A76112-BBEB-4AAA-9CD6-C83CBD88585C}" dt="2025-08-19T04:10:10.386" v="83" actId="20577"/>
        <pc:sldMkLst>
          <pc:docMk/>
          <pc:sldMk cId="2956773481" sldId="281"/>
        </pc:sldMkLst>
        <pc:spChg chg="mod">
          <ac:chgData name="Margaret Willis" userId="d054bf70394d5c0b" providerId="LiveId" clId="{21A76112-BBEB-4AAA-9CD6-C83CBD88585C}" dt="2025-08-19T04:10:10.386" v="83" actId="20577"/>
          <ac:spMkLst>
            <pc:docMk/>
            <pc:sldMk cId="2956773481" sldId="281"/>
            <ac:spMk id="3" creationId="{0ABD2DFD-103C-CDC9-0276-FDF8BC900772}"/>
          </ac:spMkLst>
        </pc:spChg>
      </pc:sldChg>
      <pc:sldChg chg="modSp mod">
        <pc:chgData name="Margaret Willis" userId="d054bf70394d5c0b" providerId="LiveId" clId="{21A76112-BBEB-4AAA-9CD6-C83CBD88585C}" dt="2025-08-20T03:15:54.764" v="109" actId="20577"/>
        <pc:sldMkLst>
          <pc:docMk/>
          <pc:sldMk cId="2470663490" sldId="282"/>
        </pc:sldMkLst>
        <pc:spChg chg="mod">
          <ac:chgData name="Margaret Willis" userId="d054bf70394d5c0b" providerId="LiveId" clId="{21A76112-BBEB-4AAA-9CD6-C83CBD88585C}" dt="2025-08-20T03:15:54.764" v="109" actId="20577"/>
          <ac:spMkLst>
            <pc:docMk/>
            <pc:sldMk cId="2470663490" sldId="282"/>
            <ac:spMk id="3" creationId="{CCABD4CE-EB95-B4CD-753F-A18B7B8F9B98}"/>
          </ac:spMkLst>
        </pc:spChg>
      </pc:sldChg>
      <pc:sldChg chg="modSp mod">
        <pc:chgData name="Margaret Willis" userId="d054bf70394d5c0b" providerId="LiveId" clId="{21A76112-BBEB-4AAA-9CD6-C83CBD88585C}" dt="2025-08-20T03:18:25.460" v="115" actId="14100"/>
        <pc:sldMkLst>
          <pc:docMk/>
          <pc:sldMk cId="1266320711" sldId="283"/>
        </pc:sldMkLst>
        <pc:picChg chg="mod">
          <ac:chgData name="Margaret Willis" userId="d054bf70394d5c0b" providerId="LiveId" clId="{21A76112-BBEB-4AAA-9CD6-C83CBD88585C}" dt="2025-08-20T03:18:25.460" v="115" actId="14100"/>
          <ac:picMkLst>
            <pc:docMk/>
            <pc:sldMk cId="1266320711" sldId="283"/>
            <ac:picMk id="15" creationId="{8AAE4B43-A747-27C6-0292-01DCD771C2D5}"/>
          </ac:picMkLst>
        </pc:picChg>
      </pc:sldChg>
      <pc:sldChg chg="modSp mod">
        <pc:chgData name="Margaret Willis" userId="d054bf70394d5c0b" providerId="LiveId" clId="{21A76112-BBEB-4AAA-9CD6-C83CBD88585C}" dt="2025-08-20T03:16:55.167" v="114" actId="20577"/>
        <pc:sldMkLst>
          <pc:docMk/>
          <pc:sldMk cId="2725307623" sldId="288"/>
        </pc:sldMkLst>
        <pc:spChg chg="mod">
          <ac:chgData name="Margaret Willis" userId="d054bf70394d5c0b" providerId="LiveId" clId="{21A76112-BBEB-4AAA-9CD6-C83CBD88585C}" dt="2025-08-20T03:16:55.167" v="114" actId="20577"/>
          <ac:spMkLst>
            <pc:docMk/>
            <pc:sldMk cId="2725307623" sldId="288"/>
            <ac:spMk id="3" creationId="{2607CA16-8F93-6034-DC83-619EDCD6CE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AA35F5B5-7793-48B4-9B1F-696E154E5D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FDA20E75-E17D-480E-AB5D-5DFCA8B2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20E75-E17D-480E-AB5D-5DFCA8B2D6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2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20E75-E17D-480E-AB5D-5DFCA8B2D6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3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20E75-E17D-480E-AB5D-5DFCA8B2D6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77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20E75-E17D-480E-AB5D-5DFCA8B2D6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42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difference between  dots and arrows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20E75-E17D-480E-AB5D-5DFCA8B2D6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23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 that more people are always needed to serve in these and other positions.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20E75-E17D-480E-AB5D-5DFCA8B2D6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51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20E75-E17D-480E-AB5D-5DFCA8B2D6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9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20E75-E17D-480E-AB5D-5DFCA8B2D6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7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C7317-9099-D042-8617-2F91CB56E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29730-5871-64C6-84B3-B851FFD3A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15262-AC4A-EAE5-3744-50069266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8E8D-BE59-4433-BF72-891F6DA1DAC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C41B7-5F6B-239F-C7CE-56F488A3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F4B46-9C0E-4DD8-DFDD-46FFBA2C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EB4B-7C9F-498C-A517-3B9A2EE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3DB4E-74CB-DC74-3744-80DF38B1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BFD6D-0119-ADDB-6D03-DC5CFC18D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DE019-ED9E-557D-B19E-8BC2DCDB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8E8D-BE59-4433-BF72-891F6DA1DAC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108DF-E34A-3C26-3187-B9E11746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750C-0B15-533F-15D1-FDC4AD29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EB4B-7C9F-498C-A517-3B9A2EE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9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6B7E7A-B3B1-C677-338F-BB5D58AE8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93022-0DF2-F6D4-C915-E1BF420D5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AC7A3-61F5-296C-9FB2-99D59E57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8E8D-BE59-4433-BF72-891F6DA1DAC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61B8C-2747-5723-42A7-34D06CC0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69105-4757-C1C8-0C72-75E98E72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EB4B-7C9F-498C-A517-3B9A2EE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0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7FCC-899D-D4BA-A7F6-B72E32F7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F066F-2337-EA62-CF20-F38BA4FE2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07EC6-10FD-970F-0729-B8C18DD0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8E8D-BE59-4433-BF72-891F6DA1DAC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48423-378F-DBC6-CCAD-2A82F25F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151F2-8526-06B4-843B-1B52EADB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EB4B-7C9F-498C-A517-3B9A2EE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2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BBDD2-0330-EA1C-B031-1C62CFF5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ACCA7-A3E2-8D32-E3D7-8C1BA1AA5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F315D-C1FB-2E86-2E55-A7D6B124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8E8D-BE59-4433-BF72-891F6DA1DAC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FA3B-0FDC-0E92-EE0C-7EBA859E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8CC6F-B805-179F-ECC2-205E82B6A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EB4B-7C9F-498C-A517-3B9A2EE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7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8E58A-BA16-5651-8FF9-B3ABB68E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1D211-C2A1-14E8-3531-A533ECD3C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00BE2-C5F8-61D4-3201-758B80E97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E233A-8386-1DD2-6A3E-B5446F267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8E8D-BE59-4433-BF72-891F6DA1DAC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FB3D9-3322-EFB1-1738-CAAB081E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8EEAF-1779-5C63-7836-30192999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EB4B-7C9F-498C-A517-3B9A2EE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8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B92B3-5B69-D718-F664-A16CFAD3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03F6A-A2FA-9789-DC68-A29AB076E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493C7-3123-8992-434B-7B6F7E72D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CEE32-8C47-D92E-1D3F-95A16285B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FC749-D72B-6476-ED41-14A753845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5769DE-FDD7-1ACD-A2F2-0D21D01C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8E8D-BE59-4433-BF72-891F6DA1DAC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4D4593-A004-CA01-BB3D-94BA6DA5C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E3FD90-64CD-77EC-99CE-BA4C445A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EB4B-7C9F-498C-A517-3B9A2EE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8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63AEC-1154-705C-51DD-ED34B323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453B6-3374-4179-0674-DA82C25F8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8E8D-BE59-4433-BF72-891F6DA1DAC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8A82B-3D6B-70A9-6DB3-ADCAE571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98C66-C8BF-B226-111F-BE2664D3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EB4B-7C9F-498C-A517-3B9A2EE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0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312E62-3833-7859-F9DA-87F9EB61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8E8D-BE59-4433-BF72-891F6DA1DAC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D71E4C-C4DE-B43F-CBBC-B6194A020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95DE1-302E-1BF1-8F7C-753F349E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EB4B-7C9F-498C-A517-3B9A2EE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551A-CA28-CE13-DCDE-02DBB5E88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BC163-1B8A-1319-78C3-DEB0D37AF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C44DF-DF94-F8F1-F38B-068A93C98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A6637-10F7-46A3-67C3-C2290029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8E8D-BE59-4433-BF72-891F6DA1DAC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B336-CE5E-5FB1-DADF-592514AC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89F2B-0990-A360-011C-564B3ADA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EB4B-7C9F-498C-A517-3B9A2EE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60A0-52FB-F788-1513-8461BDB8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D47673-3335-E817-7851-8442DF3F3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EB7FD-95F5-D8F0-72E8-3113F4602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E5BCF-1391-EBF8-7B9F-A9730BF68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8E8D-BE59-4433-BF72-891F6DA1DAC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7C4F6-ED47-93AA-8623-EA622E01A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32230-BB57-82B6-9C45-48F5557C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EB4B-7C9F-498C-A517-3B9A2EE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7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AC30B5-CF37-C10E-5B78-6F746ADF5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D7D8E-F4A5-60A5-8D28-D7A8C35F5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AEEA9-1508-66AD-71E2-A6C48C70C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798E8D-BE59-4433-BF72-891F6DA1DAC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007E9-6BD5-4553-D12D-15F06184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15680-78AF-6FDA-A843-DD90AC173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6FEB4B-7C9F-498C-A517-3B9A2EE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8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">
            <a:extLst>
              <a:ext uri="{FF2B5EF4-FFF2-40B4-BE49-F238E27FC236}">
                <a16:creationId xmlns:a16="http://schemas.microsoft.com/office/drawing/2014/main" id="{B4740E98-6D42-494F-3FA5-B20767FD9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73" y="804477"/>
            <a:ext cx="4005654" cy="3951248"/>
          </a:xfrm>
          <a:prstGeom prst="rect">
            <a:avLst/>
          </a:prstGeom>
          <a:effectLst/>
        </p:spPr>
      </p:pic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08AC1709-F92D-F6D5-743C-516A70594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87" y="4948128"/>
            <a:ext cx="3772426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89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79950-055A-C39E-BC7A-46D75977734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>
            <a:normAutofit/>
          </a:bodyPr>
          <a:lstStyle/>
          <a:p>
            <a:pPr lvl="1"/>
            <a:r>
              <a:rPr lang="en-US" sz="3600" dirty="0"/>
              <a:t>Formation Ministries: Children-Youth-Adult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	</a:t>
            </a:r>
            <a:r>
              <a:rPr lang="en-US" sz="3600" i="1" dirty="0"/>
              <a:t>Continue with the current formation programs.</a:t>
            </a:r>
          </a:p>
          <a:p>
            <a:pPr lvl="1"/>
            <a:r>
              <a:rPr lang="en-US" sz="3600" dirty="0"/>
              <a:t>Hispanic ministries (with 10% of the total census population)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	</a:t>
            </a:r>
            <a:r>
              <a:rPr lang="en-US" sz="3600" i="1" dirty="0"/>
              <a:t>About 2% of the population in our ACC is 	Hispanic.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5285DD-3F82-27AD-ABB1-62BC8F36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250"/>
            <a:ext cx="10515600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solidFill>
                  <a:srgbClr val="7030A0"/>
                </a:solidFill>
              </a:rPr>
              <a:t>Design Parameters</a:t>
            </a:r>
            <a:br>
              <a:rPr lang="en-US" dirty="0"/>
            </a:br>
            <a:r>
              <a:rPr lang="en-US" dirty="0"/>
              <a:t>2. </a:t>
            </a:r>
            <a:r>
              <a:rPr lang="en-US" sz="4900" dirty="0"/>
              <a:t>Budgeted Ministries</a:t>
            </a:r>
          </a:p>
        </p:txBody>
      </p:sp>
    </p:spTree>
    <p:extLst>
      <p:ext uri="{BB962C8B-B14F-4D97-AF65-F5344CB8AC3E}">
        <p14:creationId xmlns:p14="http://schemas.microsoft.com/office/powerpoint/2010/main" val="375297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CD3B7-14C1-0549-E9A5-2E46A92C5D9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/>
          <a:lstStyle/>
          <a:p>
            <a:pPr lvl="1"/>
            <a:r>
              <a:rPr lang="en-US" sz="3600" dirty="0"/>
              <a:t>Pastoral Care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	</a:t>
            </a:r>
            <a:r>
              <a:rPr lang="en-US" sz="3600" i="1" dirty="0"/>
              <a:t>Continue with current pastoral care.</a:t>
            </a:r>
          </a:p>
          <a:p>
            <a:pPr lvl="1"/>
            <a:r>
              <a:rPr lang="en-US" sz="3600" dirty="0"/>
              <a:t>Social Outreach						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600" i="1" dirty="0"/>
              <a:t>Provide support to those in need in our 	community.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5389F2-5687-6C23-6045-7B9943ED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solidFill>
                  <a:srgbClr val="7030A0"/>
                </a:solidFill>
              </a:rPr>
              <a:t>Design Parameters</a:t>
            </a:r>
            <a:br>
              <a:rPr lang="en-US" dirty="0"/>
            </a:br>
            <a:r>
              <a:rPr lang="en-US" dirty="0"/>
              <a:t>2. </a:t>
            </a:r>
            <a:r>
              <a:rPr lang="en-US" sz="4900" dirty="0"/>
              <a:t>Budgeted Ministries</a:t>
            </a:r>
          </a:p>
        </p:txBody>
      </p:sp>
    </p:spTree>
    <p:extLst>
      <p:ext uri="{BB962C8B-B14F-4D97-AF65-F5344CB8AC3E}">
        <p14:creationId xmlns:p14="http://schemas.microsoft.com/office/powerpoint/2010/main" val="2244156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41797-0391-56DD-D0FC-8257E5EA88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solidFill>
                  <a:srgbClr val="A42C99"/>
                </a:solidFill>
              </a:rPr>
              <a:t>Design Parameters</a:t>
            </a:r>
            <a:br>
              <a:rPr lang="en-US" dirty="0"/>
            </a:br>
            <a:r>
              <a:rPr lang="en-US" dirty="0"/>
              <a:t>3. </a:t>
            </a:r>
            <a:r>
              <a:rPr lang="en-US" sz="4900" dirty="0"/>
              <a:t>Pastors/Priests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D56F0-5A4D-2644-5466-147DAAC4787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>
            <a:normAutofit lnSpcReduction="10000"/>
          </a:bodyPr>
          <a:lstStyle/>
          <a:p>
            <a:r>
              <a:rPr lang="en-US" sz="3600" dirty="0"/>
              <a:t>Limit of 3 liturgical Sunday Masses per weekend per Priest</a:t>
            </a:r>
          </a:p>
          <a:p>
            <a:pPr lvl="1"/>
            <a:r>
              <a:rPr lang="en-US" sz="3600" dirty="0"/>
              <a:t>This parameter does not include weddings or funerals held on Saturday’s.</a:t>
            </a:r>
          </a:p>
          <a:p>
            <a:pPr lvl="1"/>
            <a:r>
              <a:rPr lang="en-US" sz="3600" dirty="0"/>
              <a:t>Mass schedule must be accommodated by  assigned priests to ACC.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i="1" dirty="0"/>
              <a:t>	Currently 2 priests are assigned to the ACC with each priest doing 1 anticipated Sunday mass on Saturday and 2 Sunday masses on Sunday.</a:t>
            </a:r>
          </a:p>
          <a:p>
            <a:pPr marL="457200" lvl="1" indent="0">
              <a:buNone/>
            </a:pPr>
            <a:endParaRPr lang="en-US" sz="51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88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CFD8B-AF0F-58F1-CD4F-0CF5E6E6AF6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>
            <a:normAutofit fontScale="70000" lnSpcReduction="20000"/>
          </a:bodyPr>
          <a:lstStyle/>
          <a:p>
            <a:r>
              <a:rPr lang="en-US" sz="5100" dirty="0"/>
              <a:t>Pastors will spend at least 50% of their time in pastoral ministry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5100" dirty="0"/>
              <a:t> </a:t>
            </a:r>
            <a:r>
              <a:rPr lang="en-US" sz="5100" i="1" dirty="0"/>
              <a:t>The business manager, bookkeepers and other	                                           </a:t>
            </a:r>
            <a:r>
              <a:rPr lang="en-US" sz="5100" i="1" dirty="0">
                <a:solidFill>
                  <a:srgbClr val="FFFF66"/>
                </a:solidFill>
              </a:rPr>
              <a:t>.</a:t>
            </a:r>
            <a:r>
              <a:rPr lang="en-US" sz="5100" i="1" dirty="0"/>
              <a:t>  staff will work to keep administrative duties to a      </a:t>
            </a:r>
            <a:r>
              <a:rPr lang="en-US" sz="5100" i="1" dirty="0">
                <a:solidFill>
                  <a:srgbClr val="FFFF66"/>
                </a:solidFill>
              </a:rPr>
              <a:t>.</a:t>
            </a:r>
            <a:r>
              <a:rPr lang="en-US" sz="5100" i="1" dirty="0"/>
              <a:t>  level that  allows the pastors to spend the 		  </a:t>
            </a:r>
            <a:r>
              <a:rPr lang="en-US" sz="5100" i="1" dirty="0">
                <a:solidFill>
                  <a:srgbClr val="FFFF66"/>
                </a:solidFill>
              </a:rPr>
              <a:t>. </a:t>
            </a:r>
            <a:r>
              <a:rPr lang="en-US" sz="5100" i="1" dirty="0"/>
              <a:t> needed time on pastoral ministries.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5100" dirty="0"/>
              <a:t>Desire to live in community within the ACC will be considered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72F275-2400-A95D-6C6D-04C9DEC7B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solidFill>
                  <a:srgbClr val="A42C99"/>
                </a:solidFill>
              </a:rPr>
              <a:t>Design Parameters</a:t>
            </a:r>
            <a:br>
              <a:rPr lang="en-US" dirty="0"/>
            </a:br>
            <a:r>
              <a:rPr lang="en-US" dirty="0"/>
              <a:t>3. </a:t>
            </a:r>
            <a:r>
              <a:rPr lang="en-US" sz="4900" dirty="0"/>
              <a:t>Pastors/Priests</a:t>
            </a:r>
          </a:p>
        </p:txBody>
      </p:sp>
    </p:spTree>
    <p:extLst>
      <p:ext uri="{BB962C8B-B14F-4D97-AF65-F5344CB8AC3E}">
        <p14:creationId xmlns:p14="http://schemas.microsoft.com/office/powerpoint/2010/main" val="3350821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F433-2FA5-DFE8-7CCE-A8B80600225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solidFill>
                  <a:srgbClr val="A42C99"/>
                </a:solidFill>
              </a:rPr>
              <a:t>Design Parameters</a:t>
            </a:r>
            <a:br>
              <a:rPr lang="en-US" dirty="0"/>
            </a:br>
            <a:r>
              <a:rPr lang="en-US" dirty="0"/>
              <a:t>4. </a:t>
            </a:r>
            <a:r>
              <a:rPr lang="en-US" sz="4900" dirty="0"/>
              <a:t>Buildings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07E68-6A67-5402-52D4-9C3838907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268" y="1825625"/>
            <a:ext cx="10641531" cy="4351338"/>
          </a:xfrm>
          <a:solidFill>
            <a:srgbClr val="FFFF66"/>
          </a:solidFill>
        </p:spPr>
        <p:txBody>
          <a:bodyPr>
            <a:normAutofit/>
          </a:bodyPr>
          <a:lstStyle/>
          <a:p>
            <a:pPr lvl="2"/>
            <a:r>
              <a:rPr lang="en-US" sz="3600" dirty="0"/>
              <a:t>Overall facility usage averages over 50% occupancy or higher for all weekend liturgies in the ACC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		</a:t>
            </a:r>
            <a:r>
              <a:rPr lang="en-US" sz="3600" i="1" dirty="0"/>
              <a:t>Sacred Heart  - 22% occupancy</a:t>
            </a:r>
          </a:p>
          <a:p>
            <a:pPr marL="0" indent="0">
              <a:buNone/>
            </a:pPr>
            <a:r>
              <a:rPr lang="en-US" sz="3600" i="1" dirty="0"/>
              <a:t>		Holy Cross - 45% occupancy</a:t>
            </a:r>
          </a:p>
          <a:p>
            <a:pPr marL="0" indent="0">
              <a:buNone/>
            </a:pPr>
            <a:r>
              <a:rPr lang="en-US" sz="3600" i="1" dirty="0"/>
              <a:t>		St Rita - 85% occupancy</a:t>
            </a:r>
          </a:p>
          <a:p>
            <a:pPr marL="0" indent="0">
              <a:buNone/>
            </a:pPr>
            <a:r>
              <a:rPr lang="en-US" sz="3600" i="1" dirty="0"/>
              <a:t>		St Therese - 42% occupancy</a:t>
            </a:r>
          </a:p>
          <a:p>
            <a:pPr marL="0" indent="0">
              <a:buNone/>
            </a:pPr>
            <a:endParaRPr lang="en-US" sz="5100" dirty="0"/>
          </a:p>
          <a:p>
            <a:endParaRPr lang="en-US" sz="4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61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FE67A-77F2-6391-33FB-CB24B2BD15E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en-US" sz="3600" dirty="0"/>
              <a:t>Buildings must be physically accessible, hospitable and safe</a:t>
            </a:r>
          </a:p>
          <a:p>
            <a:pPr lvl="1"/>
            <a:r>
              <a:rPr lang="en-US" sz="3600" dirty="0"/>
              <a:t>Restroom in church building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	</a:t>
            </a:r>
            <a:r>
              <a:rPr lang="en-US" sz="3600" i="1" dirty="0"/>
              <a:t>All church buildings have restrooms.</a:t>
            </a:r>
          </a:p>
          <a:p>
            <a:pPr lvl="1"/>
            <a:r>
              <a:rPr lang="en-US" sz="3600" dirty="0"/>
              <a:t>Church building is either one level or has access to an existing elevator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	</a:t>
            </a:r>
            <a:r>
              <a:rPr lang="en-US" sz="3600" i="1" dirty="0"/>
              <a:t>All church buildings are on one level or have an 	elevator.</a:t>
            </a:r>
          </a:p>
          <a:p>
            <a:endParaRPr lang="en-US" sz="4200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523F17-8889-E1E3-5040-0027BACB0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solidFill>
                  <a:srgbClr val="A42C99"/>
                </a:solidFill>
              </a:rPr>
              <a:t>Design Parameters</a:t>
            </a:r>
            <a:br>
              <a:rPr lang="en-US" dirty="0"/>
            </a:br>
            <a:r>
              <a:rPr lang="en-US" dirty="0"/>
              <a:t>4. </a:t>
            </a:r>
            <a:r>
              <a:rPr lang="en-US" sz="4900" dirty="0"/>
              <a:t>Buildings</a:t>
            </a:r>
          </a:p>
        </p:txBody>
      </p:sp>
    </p:spTree>
    <p:extLst>
      <p:ext uri="{BB962C8B-B14F-4D97-AF65-F5344CB8AC3E}">
        <p14:creationId xmlns:p14="http://schemas.microsoft.com/office/powerpoint/2010/main" val="1061970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98939-8B08-A277-A805-B0736D095FF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en-US" sz="3600" dirty="0"/>
              <a:t>ACC plan must specify how empty buildings will be repurposed or relegated for secular but not unbecoming use, ideally within 5 yrs.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	</a:t>
            </a:r>
            <a:r>
              <a:rPr lang="en-US" sz="3600" i="1" dirty="0"/>
              <a:t>A plan will be needed to consider if any 	buildings are no longer being used and what 	other purpose they can be used for.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318E0E-A808-C9DD-CE9B-2B986B80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solidFill>
                  <a:srgbClr val="A42C99"/>
                </a:solidFill>
              </a:rPr>
              <a:t>Design Parameters</a:t>
            </a:r>
            <a:br>
              <a:rPr lang="en-US" dirty="0"/>
            </a:br>
            <a:r>
              <a:rPr lang="en-US" dirty="0"/>
              <a:t>4. </a:t>
            </a:r>
            <a:r>
              <a:rPr lang="en-US" sz="4900" dirty="0"/>
              <a:t>Buildings</a:t>
            </a:r>
          </a:p>
        </p:txBody>
      </p:sp>
    </p:spTree>
    <p:extLst>
      <p:ext uri="{BB962C8B-B14F-4D97-AF65-F5344CB8AC3E}">
        <p14:creationId xmlns:p14="http://schemas.microsoft.com/office/powerpoint/2010/main" val="1957911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E7149-D359-C8B7-FF04-10ADF547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A42C99"/>
                </a:solidFill>
              </a:rPr>
              <a:t>Design Parameters</a:t>
            </a:r>
            <a:br>
              <a:rPr lang="en-US" dirty="0"/>
            </a:br>
            <a:r>
              <a:rPr lang="en-US" dirty="0"/>
              <a:t>5.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DBC44-6BBC-423B-14DE-D8BFE97BCA6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en-US" sz="3200" dirty="0"/>
              <a:t>Reduce the number of parish corporations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	</a:t>
            </a:r>
            <a:r>
              <a:rPr lang="en-US" sz="3200" i="1" dirty="0"/>
              <a:t>Currently each parish is its own corporation. Reduce 	to one corporation for the ACC</a:t>
            </a:r>
          </a:p>
          <a:p>
            <a:r>
              <a:rPr lang="en-US" sz="3200" dirty="0"/>
              <a:t>Potential worship sites - Primary Church vs Partner Church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 primary church celebrates Sunday mass &amp; high feasts,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 partner church celebrates Sunday mass at a minimum.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	</a:t>
            </a:r>
            <a:r>
              <a:rPr lang="en-US" sz="3200" i="1" dirty="0"/>
              <a:t>No change in the current designations</a:t>
            </a:r>
          </a:p>
        </p:txBody>
      </p:sp>
    </p:spTree>
    <p:extLst>
      <p:ext uri="{BB962C8B-B14F-4D97-AF65-F5344CB8AC3E}">
        <p14:creationId xmlns:p14="http://schemas.microsoft.com/office/powerpoint/2010/main" val="2273740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BC726-B323-C14A-7511-8CCFC2AF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solidFill>
                  <a:srgbClr val="A42C99"/>
                </a:solidFill>
              </a:rPr>
              <a:t>Design Parameters</a:t>
            </a:r>
            <a:br>
              <a:rPr lang="en-US" sz="5300" dirty="0">
                <a:solidFill>
                  <a:srgbClr val="7030A0"/>
                </a:solidFill>
              </a:rPr>
            </a:br>
            <a:r>
              <a:rPr lang="en-US" sz="4900" dirty="0"/>
              <a:t>6. Finances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0ACA9-66D9-2C01-7596-A5D85B4B86A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en-US" sz="3600" dirty="0"/>
              <a:t>Each finance council will approve an attainable and reasonable annual balanced budget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	</a:t>
            </a:r>
            <a:r>
              <a:rPr lang="en-US" sz="3600" i="1" dirty="0"/>
              <a:t>Each faith community will have a member      </a:t>
            </a:r>
            <a:r>
              <a:rPr lang="en-US" sz="3600" i="1" dirty="0">
                <a:solidFill>
                  <a:srgbClr val="FFFF66"/>
                </a:solidFill>
              </a:rPr>
              <a:t>. </a:t>
            </a:r>
            <a:r>
              <a:rPr lang="en-US" sz="3600" i="1" dirty="0"/>
              <a:t>     on the ACC finance council</a:t>
            </a:r>
          </a:p>
          <a:p>
            <a:r>
              <a:rPr lang="en-US" sz="3600" dirty="0"/>
              <a:t>Parish investment in a Catholic school may not exceed 40% of plate/envelope within five years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	</a:t>
            </a:r>
            <a:r>
              <a:rPr lang="en-US" sz="3600" i="1" dirty="0"/>
              <a:t>There are no schools in our ACC</a:t>
            </a:r>
          </a:p>
        </p:txBody>
      </p:sp>
    </p:spTree>
    <p:extLst>
      <p:ext uri="{BB962C8B-B14F-4D97-AF65-F5344CB8AC3E}">
        <p14:creationId xmlns:p14="http://schemas.microsoft.com/office/powerpoint/2010/main" val="4223773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FCBC3-629A-108D-47CA-622D6FBED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180"/>
            <a:ext cx="10515600" cy="4837695"/>
          </a:xfrm>
          <a:solidFill>
            <a:srgbClr val="FFFF66"/>
          </a:solidFill>
        </p:spPr>
        <p:txBody>
          <a:bodyPr/>
          <a:lstStyle/>
          <a:p>
            <a:r>
              <a:rPr lang="en-US" sz="3300" dirty="0"/>
              <a:t>Routine building operations may not exceed 25% of the plate/envelope.</a:t>
            </a:r>
          </a:p>
          <a:p>
            <a:pPr marL="0" indent="0">
              <a:buNone/>
            </a:pPr>
            <a:r>
              <a:rPr lang="en-US" sz="3600" dirty="0"/>
              <a:t>  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10A126-7033-8B5E-75F2-60EB10938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707"/>
            <a:ext cx="10515600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solidFill>
                  <a:srgbClr val="A42C99"/>
                </a:solidFill>
              </a:rPr>
              <a:t>Design Parameters</a:t>
            </a:r>
            <a:br>
              <a:rPr lang="en-US" sz="5300" dirty="0">
                <a:solidFill>
                  <a:srgbClr val="7030A0"/>
                </a:solidFill>
              </a:rPr>
            </a:br>
            <a:r>
              <a:rPr lang="en-US" sz="4900" dirty="0"/>
              <a:t>6. Finances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D67F81A2-F72B-ED0B-2FA4-6779403B6E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71D24D-87EF-E06B-19D1-46D691AA3083}"/>
              </a:ext>
            </a:extLst>
          </p:cNvPr>
          <p:cNvSpPr/>
          <p:nvPr/>
        </p:nvSpPr>
        <p:spPr>
          <a:xfrm>
            <a:off x="1126602" y="2626728"/>
            <a:ext cx="2806700" cy="299856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i="1" dirty="0">
                <a:solidFill>
                  <a:schemeClr val="tx1"/>
                </a:solidFill>
              </a:rPr>
              <a:t>Will be part of the finance council’s budgeting process.</a:t>
            </a:r>
          </a:p>
        </p:txBody>
      </p:sp>
      <p:pic>
        <p:nvPicPr>
          <p:cNvPr id="12" name="Picture 11" descr="Table&#10;&#10;AI-generated content may be incorrect.">
            <a:extLst>
              <a:ext uri="{FF2B5EF4-FFF2-40B4-BE49-F238E27FC236}">
                <a16:creationId xmlns:a16="http://schemas.microsoft.com/office/drawing/2014/main" id="{7E272C0E-E724-5AF6-DAC3-F53D9BDAA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43" y="2145723"/>
            <a:ext cx="7913537" cy="440430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1291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A5AC6-C831-B6AD-5B1D-39C21725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141"/>
            <a:ext cx="10515600" cy="8617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>
                <a:latin typeface="Alasassy Caps" pitchFamily="2" charset="0"/>
              </a:rPr>
              <a:t>PRAYER FOR ALL THINGS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7C690-1375-7D17-4EB8-B6687D269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19" y="1111932"/>
            <a:ext cx="11620982" cy="5589810"/>
          </a:xfrm>
          <a:blipFill>
            <a:blip r:embed="rId2"/>
            <a:tile tx="0" ty="0" sx="100000" sy="100000" flip="none" algn="tl"/>
          </a:blipFill>
          <a:effectLst>
            <a:glow rad="63500">
              <a:schemeClr val="tx2">
                <a:lumMod val="75000"/>
                <a:lumOff val="25000"/>
                <a:alpha val="40000"/>
              </a:schemeClr>
            </a:glow>
            <a:softEdge rad="0"/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dirty="0">
                <a:latin typeface="Arial Narrow" panose="020B0606020202030204" pitchFamily="34" charset="0"/>
              </a:rPr>
              <a:t>Ever-present God, just as you accompanied our biblical ancestors, so, too, you accompanied our ancestors who came to Central Minnesota generations ago to begin a new life and set down their roots of faith in our churches. </a:t>
            </a:r>
          </a:p>
          <a:p>
            <a:pPr marL="0" indent="0">
              <a:buNone/>
            </a:pPr>
            <a:r>
              <a:rPr lang="en-US" sz="2900" dirty="0">
                <a:latin typeface="Arial Narrow" panose="020B0606020202030204" pitchFamily="34" charset="0"/>
              </a:rPr>
              <a:t>Be with us now as we, the people of the Diocese of St. Cloud, embark on a new, uncharted journey, heeding your call for renewal and transformation. Send forth your gifts of courage, compassion, trust and collaboration. </a:t>
            </a:r>
          </a:p>
          <a:p>
            <a:pPr marL="0" indent="0">
              <a:buNone/>
            </a:pPr>
            <a:r>
              <a:rPr lang="en-US" sz="2900" dirty="0">
                <a:latin typeface="Arial Narrow" panose="020B0606020202030204" pitchFamily="34" charset="0"/>
              </a:rPr>
              <a:t>Help us discern the best ways we can fulfill your call to missionary discipleship with vibrant communities and effective ministries. </a:t>
            </a:r>
          </a:p>
          <a:p>
            <a:pPr marL="0" indent="0">
              <a:buNone/>
            </a:pPr>
            <a:r>
              <a:rPr lang="en-US" sz="2900" dirty="0">
                <a:latin typeface="Arial Narrow" panose="020B0606020202030204" pitchFamily="34" charset="0"/>
              </a:rPr>
              <a:t>Open our hearts to the stirrings of the Holy Spirit and give us the grace we need for this journey as you make all things new. </a:t>
            </a:r>
          </a:p>
          <a:p>
            <a:pPr marL="0" indent="0">
              <a:buNone/>
            </a:pPr>
            <a:r>
              <a:rPr lang="en-US" sz="2900" dirty="0">
                <a:latin typeface="Arial Narrow" panose="020B0606020202030204" pitchFamily="34" charset="0"/>
              </a:rPr>
              <a:t>We ask this through Jesus Christ our Lord, with the intercession of Mary, our Mother, and St. Cloud, our patron. Amen.</a:t>
            </a:r>
          </a:p>
        </p:txBody>
      </p:sp>
    </p:spTree>
    <p:extLst>
      <p:ext uri="{BB962C8B-B14F-4D97-AF65-F5344CB8AC3E}">
        <p14:creationId xmlns:p14="http://schemas.microsoft.com/office/powerpoint/2010/main" val="3742270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0F73-9C3E-53BC-7A05-A5A7F80479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/>
              <a:t>Recent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2C18B-2602-93D0-AD89-29C9371CE71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en-US" sz="3600" dirty="0"/>
              <a:t>Before July 1, 2024 the four parishes in our ACC were considered Crosier parishes</a:t>
            </a:r>
          </a:p>
          <a:p>
            <a:r>
              <a:rPr lang="en-US" sz="3600" dirty="0"/>
              <a:t>As of that date the Crosier order told the bishop they would no longer be able to continue at that level locally.</a:t>
            </a:r>
          </a:p>
          <a:p>
            <a:r>
              <a:rPr lang="en-US" sz="3600" dirty="0"/>
              <a:t>After July 1, 2024 the four parishes are now diocesan parishes.</a:t>
            </a:r>
          </a:p>
        </p:txBody>
      </p:sp>
    </p:spTree>
    <p:extLst>
      <p:ext uri="{BB962C8B-B14F-4D97-AF65-F5344CB8AC3E}">
        <p14:creationId xmlns:p14="http://schemas.microsoft.com/office/powerpoint/2010/main" val="2235595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D848F-566A-87B0-50E1-12D1AC40A72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en-US" sz="3200" dirty="0"/>
              <a:t>The 4 parishes unite to become one new parish</a:t>
            </a:r>
          </a:p>
          <a:p>
            <a:r>
              <a:rPr lang="en-US" sz="3200" dirty="0"/>
              <a:t>Churches keep their names</a:t>
            </a:r>
          </a:p>
          <a:p>
            <a:r>
              <a:rPr lang="en-US" sz="3200" dirty="0"/>
              <a:t>Centralized office at Holy Cross</a:t>
            </a:r>
          </a:p>
          <a:p>
            <a:r>
              <a:rPr lang="en-US" sz="3200" dirty="0"/>
              <a:t>Simplified decision making, reporting and compliance</a:t>
            </a:r>
          </a:p>
          <a:p>
            <a:r>
              <a:rPr lang="en-US" sz="3200" dirty="0"/>
              <a:t>One set of financial statements with separate cost centers</a:t>
            </a:r>
          </a:p>
          <a:p>
            <a:r>
              <a:rPr lang="en-US" sz="3200" dirty="0"/>
              <a:t>One Finance Council with members from each church</a:t>
            </a:r>
          </a:p>
          <a:p>
            <a:r>
              <a:rPr lang="en-US" sz="3200" dirty="0"/>
              <a:t>Masses continue same time and places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2E72BE-CEDD-DB1E-3471-45FAD526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u="sng" dirty="0"/>
              <a:t>Scenario A</a:t>
            </a:r>
            <a:r>
              <a:rPr lang="en-US" sz="4800" dirty="0"/>
              <a:t>	</a:t>
            </a:r>
            <a:br>
              <a:rPr lang="en-US" sz="4800" dirty="0"/>
            </a:br>
            <a:r>
              <a:rPr lang="en-US" sz="4800" dirty="0"/>
              <a:t>Create One Corporation</a:t>
            </a:r>
          </a:p>
        </p:txBody>
      </p:sp>
    </p:spTree>
    <p:extLst>
      <p:ext uri="{BB962C8B-B14F-4D97-AF65-F5344CB8AC3E}">
        <p14:creationId xmlns:p14="http://schemas.microsoft.com/office/powerpoint/2010/main" val="2271957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FEFA5-9A0D-F9D5-D625-212F3676932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kumimoji="0" lang="en-US" sz="4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Scenario B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	</a:t>
            </a:r>
            <a:b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Create One Corporation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CD980-C300-E94F-75B0-C9EBC29F859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4 parishes unite to become one new parish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Churches keep their names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Centralized office at Holy Cross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Simplified decision making, reporting and compliance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One set of financial statements with separate cost centers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One Finance Council with members from each church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One Mass at 5:00 pm at Sacred Heart</a:t>
            </a:r>
          </a:p>
        </p:txBody>
      </p:sp>
    </p:spTree>
    <p:extLst>
      <p:ext uri="{BB962C8B-B14F-4D97-AF65-F5344CB8AC3E}">
        <p14:creationId xmlns:p14="http://schemas.microsoft.com/office/powerpoint/2010/main" val="1075760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799C-1DF0-3094-7E42-1F4B866D005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kumimoji="0" lang="en-US" sz="4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Scenario C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	</a:t>
            </a:r>
            <a:b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Create One Corporation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F4C-E61E-CAD9-F44D-D7391A26F35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4 parishes unite to become one new parish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Churches keep their names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Centralized office at Holy Cross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Simplified decision making, reporting and compliance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One set of financial statements with separate cost centers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One Finance Council with members from each church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Only one priest assigned to the ACC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69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2E72BE-CEDD-DB1E-3471-45FAD526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76"/>
            <a:ext cx="10515600" cy="11684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 err="1">
                <a:solidFill>
                  <a:schemeClr val="accent5"/>
                </a:solidFill>
              </a:rPr>
              <a:t>WOHV</a:t>
            </a:r>
            <a:r>
              <a:rPr lang="en-US" sz="4800" dirty="0" err="1"/>
              <a:t>n</a:t>
            </a:r>
            <a:r>
              <a:rPr lang="en-US" sz="4800" dirty="0"/>
              <a:t> in Faith ACC</a:t>
            </a:r>
            <a:br>
              <a:rPr lang="en-US" sz="4800" dirty="0"/>
            </a:br>
            <a:r>
              <a:rPr lang="en-US" sz="4800" dirty="0"/>
              <a:t>Potential Organization Chart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15" name="Content Placeholder 14" descr="Diagram&#10;&#10;AI-generated content may be incorrect.">
            <a:extLst>
              <a:ext uri="{FF2B5EF4-FFF2-40B4-BE49-F238E27FC236}">
                <a16:creationId xmlns:a16="http://schemas.microsoft.com/office/drawing/2014/main" id="{8AAE4B43-A747-27C6-0292-01DCD771C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2" y="1506169"/>
            <a:ext cx="10585695" cy="5223815"/>
          </a:xfrm>
          <a:solidFill>
            <a:srgbClr val="FFFF66"/>
          </a:solidFill>
        </p:spPr>
      </p:pic>
    </p:spTree>
    <p:extLst>
      <p:ext uri="{BB962C8B-B14F-4D97-AF65-F5344CB8AC3E}">
        <p14:creationId xmlns:p14="http://schemas.microsoft.com/office/powerpoint/2010/main" val="1266320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BD4CE-EB95-B4CD-753F-A18B7B8F9B9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Fr Marv is planning to have office hours at least       </a:t>
            </a:r>
            <a:r>
              <a:rPr lang="en-US" sz="3600" dirty="0">
                <a:solidFill>
                  <a:srgbClr val="FFFF66"/>
                </a:solidFill>
              </a:rPr>
              <a:t>.  </a:t>
            </a:r>
            <a:r>
              <a:rPr lang="en-US" sz="3600" dirty="0"/>
              <a:t>once a week at St Rita’s and Sacred Heart.  Likely  </a:t>
            </a:r>
            <a:r>
              <a:rPr lang="en-US" sz="3600" dirty="0">
                <a:solidFill>
                  <a:srgbClr val="FFFF66"/>
                </a:solidFill>
              </a:rPr>
              <a:t>. </a:t>
            </a:r>
            <a:r>
              <a:rPr lang="en-US" sz="3600" dirty="0"/>
              <a:t>  hours are 9:30 to noon.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It’s hoped that in the future a system can be set up </a:t>
            </a:r>
            <a:r>
              <a:rPr lang="en-US" sz="3600" dirty="0">
                <a:solidFill>
                  <a:srgbClr val="FFFF66"/>
                </a:solidFill>
              </a:rPr>
              <a:t>.</a:t>
            </a:r>
            <a:r>
              <a:rPr lang="en-US" sz="3600" dirty="0"/>
              <a:t> so that a phone call is always answered during                 </a:t>
            </a:r>
            <a:r>
              <a:rPr lang="en-US" sz="3600" dirty="0">
                <a:solidFill>
                  <a:srgbClr val="FFFF66"/>
                </a:solidFill>
              </a:rPr>
              <a:t>. </a:t>
            </a:r>
            <a:r>
              <a:rPr lang="en-US" sz="3600" dirty="0"/>
              <a:t>business hours as well.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C9B066-C5BE-AAD8-E178-B3FAE457D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470663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5F69-6A2E-521B-C01C-3038ADD323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1E45E-2D25-C0EA-8FF8-20B438B34C0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In the future it’s possible there will be one priest  </a:t>
            </a:r>
            <a:r>
              <a:rPr lang="en-US" sz="3600" dirty="0">
                <a:solidFill>
                  <a:srgbClr val="FFFF66"/>
                </a:solidFill>
              </a:rPr>
              <a:t>.</a:t>
            </a:r>
            <a:r>
              <a:rPr lang="en-US" sz="3600" dirty="0"/>
              <a:t>        </a:t>
            </a:r>
            <a:r>
              <a:rPr lang="en-US" sz="3600" dirty="0">
                <a:solidFill>
                  <a:srgbClr val="FFFF66"/>
                </a:solidFill>
              </a:rPr>
              <a:t>.  </a:t>
            </a:r>
            <a:r>
              <a:rPr lang="en-US" sz="3600" dirty="0"/>
              <a:t>assigned to the ACC.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The Crosiers intend to maintain a presence in   </a:t>
            </a:r>
            <a:r>
              <a:rPr lang="en-US" sz="3600" dirty="0">
                <a:solidFill>
                  <a:srgbClr val="FFFF66"/>
                </a:solidFill>
              </a:rPr>
              <a:t>.</a:t>
            </a:r>
            <a:r>
              <a:rPr lang="en-US" sz="3600" dirty="0"/>
              <a:t>     </a:t>
            </a:r>
            <a:r>
              <a:rPr lang="en-US" sz="3600" dirty="0">
                <a:solidFill>
                  <a:srgbClr val="FFFF66"/>
                </a:solidFill>
              </a:rPr>
              <a:t>.  </a:t>
            </a:r>
            <a:r>
              <a:rPr lang="en-US" sz="3600" dirty="0"/>
              <a:t>Onamia with a mass every day for their members.   </a:t>
            </a:r>
            <a:r>
              <a:rPr lang="en-US" sz="3600" dirty="0">
                <a:solidFill>
                  <a:srgbClr val="FFFF66"/>
                </a:solidFill>
              </a:rPr>
              <a:t>.</a:t>
            </a:r>
            <a:r>
              <a:rPr lang="en-US" sz="3600" dirty="0"/>
              <a:t>   The public would be welcome to attend every        </a:t>
            </a:r>
            <a:r>
              <a:rPr lang="en-US" sz="3600" dirty="0">
                <a:solidFill>
                  <a:srgbClr val="FFFF66"/>
                </a:solidFill>
              </a:rPr>
              <a:t>.</a:t>
            </a:r>
            <a:r>
              <a:rPr lang="en-US" sz="3600" dirty="0"/>
              <a:t>   weekday and every Sunday.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Planning for this and other events are still needed.</a:t>
            </a:r>
          </a:p>
        </p:txBody>
      </p:sp>
    </p:spTree>
    <p:extLst>
      <p:ext uri="{BB962C8B-B14F-4D97-AF65-F5344CB8AC3E}">
        <p14:creationId xmlns:p14="http://schemas.microsoft.com/office/powerpoint/2010/main" val="2633863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D2DFD-103C-CDC9-0276-FDF8BC90077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A plan or plans to meet these criteria are to be         </a:t>
            </a:r>
            <a:r>
              <a:rPr lang="en-US" sz="3600" dirty="0">
                <a:solidFill>
                  <a:srgbClr val="FFFF66"/>
                </a:solidFill>
              </a:rPr>
              <a:t>.   . . .. </a:t>
            </a:r>
            <a:r>
              <a:rPr lang="en-US" sz="3600" dirty="0"/>
              <a:t>submitted to the bishop by December 31, 2025.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The plan should be in place in 5 years.  Sooner is        </a:t>
            </a:r>
            <a:r>
              <a:rPr lang="en-US" sz="3600" dirty="0">
                <a:solidFill>
                  <a:srgbClr val="FFFF66"/>
                </a:solidFill>
              </a:rPr>
              <a:t>. </a:t>
            </a:r>
            <a:r>
              <a:rPr lang="en-US" sz="3600" dirty="0"/>
              <a:t>    </a:t>
            </a:r>
            <a:r>
              <a:rPr lang="en-US" sz="3600" dirty="0">
                <a:solidFill>
                  <a:srgbClr val="FFFF66"/>
                </a:solidFill>
              </a:rPr>
              <a:t>.</a:t>
            </a:r>
            <a:r>
              <a:rPr lang="en-US" sz="3600" dirty="0"/>
              <a:t>  of course, better.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Input from parishioners is critical to making the           </a:t>
            </a:r>
            <a:r>
              <a:rPr lang="en-US" sz="3600" dirty="0">
                <a:solidFill>
                  <a:srgbClr val="FFFF66"/>
                </a:solidFill>
              </a:rPr>
              <a:t> .  .</a:t>
            </a:r>
            <a:r>
              <a:rPr lang="en-US" sz="3600" dirty="0"/>
              <a:t>  best plan possible</a:t>
            </a:r>
            <a:r>
              <a:rPr lang="en-US" sz="32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More options are being looked for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5943B7-A715-3243-A046-44419F9A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956773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CA16-8F93-6034-DC83-619EDCD6CE7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3600" dirty="0"/>
              <a:t>What is your vision of how to move forward and meet the parameters set out for the future of the </a:t>
            </a:r>
            <a:r>
              <a:rPr lang="en-US" sz="3600" dirty="0" err="1"/>
              <a:t>WOHVn</a:t>
            </a:r>
            <a:r>
              <a:rPr lang="en-US" sz="3600" dirty="0"/>
              <a:t> ACC?</a:t>
            </a:r>
          </a:p>
          <a:p>
            <a:pPr marL="0" indent="0" algn="ctr">
              <a:buNone/>
            </a:pPr>
            <a:r>
              <a:rPr lang="en-US" sz="3600" dirty="0"/>
              <a:t>Contact any member of the committee or leave a message in the box that is being set up in the back  of the churches.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537626-5E56-CD85-3FE8-23DF5F728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72530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A0E9-BB44-49AF-ECA0-4A9C644F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pPr algn="ctr"/>
            <a:r>
              <a:rPr lang="en-US" sz="4800" dirty="0" err="1">
                <a:solidFill>
                  <a:srgbClr val="0070C0"/>
                </a:solidFill>
              </a:rPr>
              <a:t>WOHV</a:t>
            </a:r>
            <a:r>
              <a:rPr lang="en-US" sz="4800" dirty="0" err="1"/>
              <a:t>n</a:t>
            </a:r>
            <a:r>
              <a:rPr lang="en-US" sz="4800" dirty="0"/>
              <a:t> in Faith </a:t>
            </a:r>
            <a:br>
              <a:rPr lang="en-US" dirty="0"/>
            </a:br>
            <a:r>
              <a:rPr lang="en-US" dirty="0"/>
              <a:t>Area Catholic Community (ACC)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593C2-5EA5-F32D-041D-F7A0B9077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5861"/>
            <a:ext cx="10267122" cy="557916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E3AD2D-BCEC-6EDE-BB64-BE0C1AF81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642872"/>
            <a:ext cx="8229600" cy="521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5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27A18-A435-80A2-B866-216672D28D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/>
              <a:t>All Things New Representatives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CA3EB-05AE-BBCB-C9C7-A53F2A126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0"/>
            <a:ext cx="10515600" cy="4043363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00B0F0"/>
                </a:solidFill>
              </a:rPr>
              <a:t>W</a:t>
            </a:r>
            <a:r>
              <a:rPr lang="en-US" sz="3600" dirty="0" err="1"/>
              <a:t>ahkon</a:t>
            </a:r>
            <a:r>
              <a:rPr lang="en-US" sz="3600" dirty="0"/>
              <a:t>- Jon Bjornstad, Florian Kauth</a:t>
            </a:r>
          </a:p>
          <a:p>
            <a:endParaRPr lang="en-US" sz="2000" dirty="0"/>
          </a:p>
          <a:p>
            <a:r>
              <a:rPr lang="en-US" sz="3600" dirty="0">
                <a:solidFill>
                  <a:srgbClr val="00B0F0"/>
                </a:solidFill>
              </a:rPr>
              <a:t>O</a:t>
            </a:r>
            <a:r>
              <a:rPr lang="en-US" sz="3600" dirty="0"/>
              <a:t>namia-Kathy Martin, Marie Norman</a:t>
            </a:r>
          </a:p>
          <a:p>
            <a:endParaRPr lang="en-US" sz="2000" dirty="0"/>
          </a:p>
          <a:p>
            <a:r>
              <a:rPr lang="en-US" sz="3600" dirty="0">
                <a:solidFill>
                  <a:srgbClr val="00B0F0"/>
                </a:solidFill>
              </a:rPr>
              <a:t>H</a:t>
            </a:r>
            <a:r>
              <a:rPr lang="en-US" sz="3600" dirty="0"/>
              <a:t>illman- Calvin Beumer, Shannon Coyle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3600" dirty="0">
                <a:solidFill>
                  <a:srgbClr val="00B0F0"/>
                </a:solidFill>
              </a:rPr>
              <a:t>V</a:t>
            </a:r>
            <a:r>
              <a:rPr lang="en-US" sz="3600" dirty="0"/>
              <a:t>ineland- Margaret Willis, Peter Willis</a:t>
            </a:r>
          </a:p>
        </p:txBody>
      </p:sp>
    </p:spTree>
    <p:extLst>
      <p:ext uri="{BB962C8B-B14F-4D97-AF65-F5344CB8AC3E}">
        <p14:creationId xmlns:p14="http://schemas.microsoft.com/office/powerpoint/2010/main" val="304477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36C6B9-6436-2BB7-4F02-2B08B68F3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1" y="1382738"/>
            <a:ext cx="8373532" cy="49164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BEB5AA-DDF3-FE14-5443-17DA990C82EA}"/>
              </a:ext>
            </a:extLst>
          </p:cNvPr>
          <p:cNvSpPr txBox="1"/>
          <p:nvPr/>
        </p:nvSpPr>
        <p:spPr>
          <a:xfrm>
            <a:off x="228602" y="239739"/>
            <a:ext cx="10960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There are 5 Deanery’s with a total of 29 ACC’s in the St Cloud Diocese.  Our </a:t>
            </a:r>
            <a:r>
              <a:rPr lang="en-US" sz="3200" dirty="0" err="1"/>
              <a:t>WOHVn</a:t>
            </a:r>
            <a:r>
              <a:rPr lang="en-US" sz="3200" dirty="0"/>
              <a:t> in Faith ACC is in the Eastern Deanery. 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4B56F-119B-70C5-BCED-7FE1AE7E281D}"/>
              </a:ext>
            </a:extLst>
          </p:cNvPr>
          <p:cNvSpPr txBox="1"/>
          <p:nvPr/>
        </p:nvSpPr>
        <p:spPr>
          <a:xfrm>
            <a:off x="8957732" y="2501900"/>
            <a:ext cx="300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All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A10DAD-99CB-3CE7-6F07-4AFCB45D90A0}"/>
              </a:ext>
            </a:extLst>
          </p:cNvPr>
          <p:cNvSpPr/>
          <p:nvPr/>
        </p:nvSpPr>
        <p:spPr>
          <a:xfrm>
            <a:off x="8779933" y="1382737"/>
            <a:ext cx="3005666" cy="49164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All ACC’s in the Diocese are going though this same process using the same Parameters and  Process that our ACC is going through.</a:t>
            </a:r>
          </a:p>
        </p:txBody>
      </p:sp>
    </p:spTree>
    <p:extLst>
      <p:ext uri="{BB962C8B-B14F-4D97-AF65-F5344CB8AC3E}">
        <p14:creationId xmlns:p14="http://schemas.microsoft.com/office/powerpoint/2010/main" val="73699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4FDE-BCB1-5B0E-4197-AF7EF49943F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A42C99"/>
                </a:solidFill>
              </a:rPr>
              <a:t>Design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5F7CC-924E-2D94-5F89-8D302801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en-US" sz="3600" dirty="0"/>
              <a:t>The design parameters were developed by listening to various groups throughout the Diocese of St Cloud.  </a:t>
            </a:r>
          </a:p>
          <a:p>
            <a:r>
              <a:rPr lang="en-US" sz="3600" dirty="0"/>
              <a:t>These parameters will allow a strategic plan to be developed to help the church flourish, grow and effectively serve its people for generations to come.</a:t>
            </a:r>
          </a:p>
        </p:txBody>
      </p:sp>
    </p:spTree>
    <p:extLst>
      <p:ext uri="{BB962C8B-B14F-4D97-AF65-F5344CB8AC3E}">
        <p14:creationId xmlns:p14="http://schemas.microsoft.com/office/powerpoint/2010/main" val="235303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A6D37-4300-6F01-7DAF-4D74E61F61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solidFill>
                  <a:srgbClr val="A42C99"/>
                </a:solidFill>
              </a:rPr>
              <a:t>Design Parameters</a:t>
            </a:r>
            <a:br>
              <a:rPr lang="en-US" dirty="0"/>
            </a:br>
            <a:r>
              <a:rPr lang="en-US" dirty="0"/>
              <a:t>1. </a:t>
            </a:r>
            <a:r>
              <a:rPr lang="en-US" sz="4900" dirty="0"/>
              <a:t>Accessibility to Sunday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42EFD-2960-E64C-4BF1-6F67751584D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>
            <a:normAutofit fontScale="92500" lnSpcReduction="10000"/>
          </a:bodyPr>
          <a:lstStyle/>
          <a:p>
            <a:pPr lvl="1"/>
            <a:endParaRPr lang="en-US" sz="3600" dirty="0"/>
          </a:p>
          <a:p>
            <a:pPr lvl="1"/>
            <a:r>
              <a:rPr lang="en-US" sz="3600" dirty="0"/>
              <a:t>No Rotation of Mass schedules between churches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    </a:t>
            </a:r>
            <a:r>
              <a:rPr lang="en-US" sz="3600" i="1" dirty="0"/>
              <a:t>No changes in the Sunday mass schedule.</a:t>
            </a:r>
          </a:p>
          <a:p>
            <a:pPr marL="457200" lvl="1" indent="0">
              <a:buNone/>
            </a:pPr>
            <a:endParaRPr lang="en-US" sz="3600" dirty="0"/>
          </a:p>
          <a:p>
            <a:pPr lvl="1"/>
            <a:r>
              <a:rPr lang="en-US" sz="3600" dirty="0"/>
              <a:t>80 % of the faithful must have access to Sunday Mass within a 20-minute drive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    </a:t>
            </a:r>
            <a:r>
              <a:rPr lang="en-US" sz="3600" i="1" dirty="0"/>
              <a:t>No changes in Sunday mass locations.</a:t>
            </a:r>
          </a:p>
          <a:p>
            <a:pPr marL="457200" lvl="1" indent="0">
              <a:buNone/>
            </a:pPr>
            <a:endParaRPr lang="en-US" sz="3600" dirty="0"/>
          </a:p>
          <a:p>
            <a:pPr marL="457200" lvl="1" indent="0">
              <a:buNone/>
            </a:pPr>
            <a:r>
              <a:rPr lang="en-US" sz="36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7819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4E76-A2C4-9AE4-D31D-A4A6B367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905801" y="-664143"/>
            <a:ext cx="9663765" cy="509006"/>
          </a:xfrm>
        </p:spPr>
        <p:txBody>
          <a:bodyPr>
            <a:normAutofit/>
          </a:bodyPr>
          <a:lstStyle/>
          <a:p>
            <a:r>
              <a:rPr lang="en-US" sz="800" dirty="0"/>
              <a:t>.</a:t>
            </a:r>
          </a:p>
        </p:txBody>
      </p:sp>
      <p:pic>
        <p:nvPicPr>
          <p:cNvPr id="5" name="Content Placeholder 4" descr="A map of a city&#10;&#10;AI-generated content may be incorrect.">
            <a:extLst>
              <a:ext uri="{FF2B5EF4-FFF2-40B4-BE49-F238E27FC236}">
                <a16:creationId xmlns:a16="http://schemas.microsoft.com/office/drawing/2014/main" id="{197C6565-D317-1A68-4764-9A9652380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020" y="213206"/>
            <a:ext cx="5716706" cy="57534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98788C-B1E6-B92E-EED0-8BCBDC0A4C1E}"/>
              </a:ext>
            </a:extLst>
          </p:cNvPr>
          <p:cNvSpPr txBox="1"/>
          <p:nvPr/>
        </p:nvSpPr>
        <p:spPr>
          <a:xfrm>
            <a:off x="616017" y="827773"/>
            <a:ext cx="4273618" cy="443198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400" dirty="0"/>
              <a:t>ACC’s in the </a:t>
            </a:r>
          </a:p>
          <a:p>
            <a:r>
              <a:rPr lang="en-US" sz="3400" dirty="0"/>
              <a:t>Eastern Deanery</a:t>
            </a:r>
          </a:p>
          <a:p>
            <a:endParaRPr lang="en-US" sz="1200" dirty="0"/>
          </a:p>
          <a:p>
            <a:r>
              <a:rPr lang="en-US" sz="3400" dirty="0" err="1"/>
              <a:t>WOHVn</a:t>
            </a:r>
            <a:r>
              <a:rPr lang="en-US" sz="3400" dirty="0"/>
              <a:t> in Faith</a:t>
            </a:r>
          </a:p>
          <a:p>
            <a:r>
              <a:rPr lang="en-US" sz="3400" dirty="0"/>
              <a:t>Four Pillars</a:t>
            </a:r>
          </a:p>
          <a:p>
            <a:r>
              <a:rPr lang="en-US" sz="3400" dirty="0"/>
              <a:t>Isanti ACC</a:t>
            </a:r>
          </a:p>
          <a:p>
            <a:r>
              <a:rPr lang="en-US" sz="3400" dirty="0"/>
              <a:t>Sherburne ACC</a:t>
            </a:r>
          </a:p>
          <a:p>
            <a:r>
              <a:rPr lang="en-US" sz="3400" dirty="0"/>
              <a:t>Foley ACC</a:t>
            </a:r>
          </a:p>
          <a:p>
            <a:r>
              <a:rPr lang="en-US" sz="3400" dirty="0"/>
              <a:t>Fr Francis Xavier Pierz</a:t>
            </a:r>
          </a:p>
        </p:txBody>
      </p:sp>
    </p:spTree>
    <p:extLst>
      <p:ext uri="{BB962C8B-B14F-4D97-AF65-F5344CB8AC3E}">
        <p14:creationId xmlns:p14="http://schemas.microsoft.com/office/powerpoint/2010/main" val="16826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54D52-1A82-40D1-BFFF-99F3E19C20C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solidFill>
                  <a:srgbClr val="7030A0"/>
                </a:solidFill>
              </a:rPr>
              <a:t>Design Parameters</a:t>
            </a:r>
            <a:br>
              <a:rPr lang="en-US" dirty="0"/>
            </a:br>
            <a:r>
              <a:rPr lang="en-US" dirty="0"/>
              <a:t>2. </a:t>
            </a:r>
            <a:r>
              <a:rPr lang="en-US" sz="4900" dirty="0"/>
              <a:t>Budgeted Ministries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D813A-00FD-E47B-A3C6-6E18A0B288A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>
            <a:noAutofit/>
          </a:bodyPr>
          <a:lstStyle/>
          <a:p>
            <a:pPr lvl="1"/>
            <a:r>
              <a:rPr lang="en-US" sz="3600" dirty="0"/>
              <a:t>One Administrative office per ACC, with a paid Business Administrator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	One business administrator for the ACC and 	one business office in Onamia.</a:t>
            </a:r>
          </a:p>
          <a:p>
            <a:pPr lvl="1"/>
            <a:r>
              <a:rPr lang="en-US" sz="3600" dirty="0"/>
              <a:t>Liturgical Ministries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	Continue with the current lectors, servers, 	musicians etc.</a:t>
            </a:r>
          </a:p>
        </p:txBody>
      </p:sp>
    </p:spTree>
    <p:extLst>
      <p:ext uri="{BB962C8B-B14F-4D97-AF65-F5344CB8AC3E}">
        <p14:creationId xmlns:p14="http://schemas.microsoft.com/office/powerpoint/2010/main" val="779390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34518</TotalTime>
  <Words>1470</Words>
  <Application>Microsoft Office PowerPoint</Application>
  <PresentationFormat>Widescreen</PresentationFormat>
  <Paragraphs>157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Alasassy Caps</vt:lpstr>
      <vt:lpstr>Aptos</vt:lpstr>
      <vt:lpstr>Aptos Display</vt:lpstr>
      <vt:lpstr>Arial</vt:lpstr>
      <vt:lpstr>Arial Narrow</vt:lpstr>
      <vt:lpstr>Wingdings</vt:lpstr>
      <vt:lpstr>Office Theme</vt:lpstr>
      <vt:lpstr>PowerPoint Presentation</vt:lpstr>
      <vt:lpstr>PRAYER FOR ALL THINGS NEW</vt:lpstr>
      <vt:lpstr>WOHVn in Faith  Area Catholic Community (ACC)</vt:lpstr>
      <vt:lpstr>All Things New Representatives</vt:lpstr>
      <vt:lpstr>PowerPoint Presentation</vt:lpstr>
      <vt:lpstr>Design Parameters</vt:lpstr>
      <vt:lpstr>Design Parameters 1. Accessibility to Sunday Mass</vt:lpstr>
      <vt:lpstr>.</vt:lpstr>
      <vt:lpstr>Design Parameters 2. Budgeted Ministries</vt:lpstr>
      <vt:lpstr>Design Parameters 2. Budgeted Ministries</vt:lpstr>
      <vt:lpstr>Design Parameters 2. Budgeted Ministries</vt:lpstr>
      <vt:lpstr>Design Parameters 3. Pastors/Priests</vt:lpstr>
      <vt:lpstr>Design Parameters 3. Pastors/Priests</vt:lpstr>
      <vt:lpstr>Design Parameters 4. Buildings</vt:lpstr>
      <vt:lpstr>Design Parameters 4. Buildings</vt:lpstr>
      <vt:lpstr>Design Parameters 4. Buildings</vt:lpstr>
      <vt:lpstr>Design Parameters 5. Governance</vt:lpstr>
      <vt:lpstr>Design Parameters 6. Finances</vt:lpstr>
      <vt:lpstr>Design Parameters 6. Finances</vt:lpstr>
      <vt:lpstr>Recent Changes</vt:lpstr>
      <vt:lpstr>Scenario A  Create One Corporation</vt:lpstr>
      <vt:lpstr>Scenario B  Create One Corporation</vt:lpstr>
      <vt:lpstr>Scenario C  Create One Corporation</vt:lpstr>
      <vt:lpstr>WOHVn in Faith ACC Potential Organization Chart</vt:lpstr>
      <vt:lpstr>Next Steps</vt:lpstr>
      <vt:lpstr>Next Steps</vt:lpstr>
      <vt:lpstr>Next Steps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Margaret Willis</dc:creator>
  <cp:lastModifiedBy>Margaret Willis</cp:lastModifiedBy>
  <cp:revision>34</cp:revision>
  <cp:lastPrinted>2025-08-06T14:23:40Z</cp:lastPrinted>
  <dcterms:created xsi:type="dcterms:W3CDTF">2025-07-18T22:18:41Z</dcterms:created>
  <dcterms:modified xsi:type="dcterms:W3CDTF">2025-08-20T03:21:58Z</dcterms:modified>
</cp:coreProperties>
</file>